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179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E5231E-1AE4-4870-85A1-C306CD26D28D}"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379287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E5231E-1AE4-4870-85A1-C306CD26D28D}"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7756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E5231E-1AE4-4870-85A1-C306CD26D28D}"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51761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E5231E-1AE4-4870-85A1-C306CD26D28D}"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304819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5231E-1AE4-4870-85A1-C306CD26D28D}"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376136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E5231E-1AE4-4870-85A1-C306CD26D28D}"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3971954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E5231E-1AE4-4870-85A1-C306CD26D28D}"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142845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E5231E-1AE4-4870-85A1-C306CD26D28D}"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2347797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5231E-1AE4-4870-85A1-C306CD26D28D}"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172518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5231E-1AE4-4870-85A1-C306CD26D28D}"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4131526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5231E-1AE4-4870-85A1-C306CD26D28D}"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DE495-82D1-451E-AC63-5126118D5331}" type="slidenum">
              <a:rPr lang="en-US" smtClean="0"/>
              <a:t>‹#›</a:t>
            </a:fld>
            <a:endParaRPr lang="en-US"/>
          </a:p>
        </p:txBody>
      </p:sp>
    </p:spTree>
    <p:extLst>
      <p:ext uri="{BB962C8B-B14F-4D97-AF65-F5344CB8AC3E}">
        <p14:creationId xmlns:p14="http://schemas.microsoft.com/office/powerpoint/2010/main" val="419920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0E5231E-1AE4-4870-85A1-C306CD26D28D}" type="datetimeFigureOut">
              <a:rPr lang="en-US" smtClean="0"/>
              <a:t>3/18/2016</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F2DE495-82D1-451E-AC63-5126118D5331}" type="slidenum">
              <a:rPr lang="en-US" smtClean="0"/>
              <a:t>‹#›</a:t>
            </a:fld>
            <a:endParaRPr lang="en-US"/>
          </a:p>
        </p:txBody>
      </p:sp>
    </p:spTree>
    <p:extLst>
      <p:ext uri="{BB962C8B-B14F-4D97-AF65-F5344CB8AC3E}">
        <p14:creationId xmlns:p14="http://schemas.microsoft.com/office/powerpoint/2010/main" val="30953593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750219" y="297127"/>
            <a:ext cx="3443288" cy="664369"/>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ctr"/>
            <a:r>
              <a:rPr lang="en-US" sz="2100"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WES </a:t>
            </a:r>
            <a:r>
              <a:rPr lang="en-US" sz="2100" dirty="0" err="1">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SuperSTAR</a:t>
            </a:r>
            <a:r>
              <a:rPr lang="en-US" sz="2100"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Sprint</a:t>
            </a:r>
            <a:endParaRPr lang="en-US" sz="825"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350" i="1"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One Mile Fun Run</a:t>
            </a:r>
            <a:endParaRPr lang="en-US" sz="825"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750"/>
              </a:spcAft>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5-Point Star 2"/>
          <p:cNvSpPr/>
          <p:nvPr/>
        </p:nvSpPr>
        <p:spPr>
          <a:xfrm>
            <a:off x="5193506" y="103114"/>
            <a:ext cx="685800" cy="68580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 name="5-Point Star 3"/>
          <p:cNvSpPr/>
          <p:nvPr/>
        </p:nvSpPr>
        <p:spPr>
          <a:xfrm>
            <a:off x="969332" y="61190"/>
            <a:ext cx="685800" cy="68580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sz="1350"/>
          </a:p>
        </p:txBody>
      </p:sp>
      <p:pic>
        <p:nvPicPr>
          <p:cNvPr id="5" name="Picture 4" descr="C:\Users\Spinelli\AppData\Local\Microsoft\Windows\Temporary Internet Files\Content.IE5\8A84NLIM\MC900391038[2].wmf"/>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08886">
            <a:off x="1701404" y="448302"/>
            <a:ext cx="490538" cy="512921"/>
          </a:xfrm>
          <a:prstGeom prst="rect">
            <a:avLst/>
          </a:prstGeom>
          <a:noFill/>
          <a:ln>
            <a:noFill/>
          </a:ln>
        </p:spPr>
      </p:pic>
      <p:pic>
        <p:nvPicPr>
          <p:cNvPr id="6" name="Picture 5" descr="C:\Users\Spinelli\AppData\Local\Microsoft\Windows\Temporary Internet Files\Content.IE5\8A84NLIM\MC900391038[2].wmf"/>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08886">
            <a:off x="4656697" y="468560"/>
            <a:ext cx="490538" cy="512921"/>
          </a:xfrm>
          <a:prstGeom prst="rect">
            <a:avLst/>
          </a:prstGeom>
          <a:noFill/>
          <a:ln>
            <a:noFill/>
          </a:ln>
        </p:spPr>
      </p:pic>
      <p:sp>
        <p:nvSpPr>
          <p:cNvPr id="10" name="Text Box 2"/>
          <p:cNvSpPr txBox="1"/>
          <p:nvPr/>
        </p:nvSpPr>
        <p:spPr>
          <a:xfrm>
            <a:off x="145279" y="1199359"/>
            <a:ext cx="6631535" cy="243028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15000"/>
              </a:lnSpc>
              <a:spcAft>
                <a:spcPts val="750"/>
              </a:spcAft>
            </a:pPr>
            <a:r>
              <a:rPr lang="en-US" sz="1100" b="1" dirty="0">
                <a:ea typeface="Calibri" panose="020F0502020204030204" pitchFamily="34" charset="0"/>
                <a:cs typeface="Times New Roman" panose="02020603050405020304" pitchFamily="18" charset="0"/>
              </a:rPr>
              <a:t>WHAT: </a:t>
            </a:r>
            <a:r>
              <a:rPr lang="en-US" sz="1100" dirty="0"/>
              <a:t>Westchester is having a one mile family fun run/walk to promote fitness and healthy living and increase community camaraderie.  All students and their families are invited to participate in the run.  Funds raised will be used to make next year’s run even better and go towards the school’s PTA. </a:t>
            </a:r>
            <a:endParaRPr lang="en-US" sz="1100" dirty="0">
              <a:ea typeface="Calibri" panose="020F0502020204030204" pitchFamily="34" charset="0"/>
              <a:cs typeface="Times New Roman" panose="02020603050405020304" pitchFamily="18" charset="0"/>
            </a:endParaRPr>
          </a:p>
          <a:p>
            <a:pPr>
              <a:lnSpc>
                <a:spcPct val="115000"/>
              </a:lnSpc>
              <a:spcAft>
                <a:spcPts val="750"/>
              </a:spcAft>
            </a:pPr>
            <a:r>
              <a:rPr lang="en-US" sz="1100" b="1" dirty="0">
                <a:ea typeface="Calibri" panose="020F0502020204030204" pitchFamily="34" charset="0"/>
                <a:cs typeface="Times New Roman" panose="02020603050405020304" pitchFamily="18" charset="0"/>
              </a:rPr>
              <a:t>WHERE &amp; WHEN: </a:t>
            </a:r>
            <a:r>
              <a:rPr lang="en-US" sz="1100" dirty="0">
                <a:ea typeface="Calibri" panose="020F0502020204030204" pitchFamily="34" charset="0"/>
                <a:cs typeface="Times New Roman" panose="02020603050405020304" pitchFamily="18" charset="0"/>
              </a:rPr>
              <a:t>The </a:t>
            </a:r>
            <a:r>
              <a:rPr lang="en-US" sz="1100" dirty="0" err="1">
                <a:ea typeface="Calibri" panose="020F0502020204030204" pitchFamily="34" charset="0"/>
                <a:cs typeface="Times New Roman" panose="02020603050405020304" pitchFamily="18" charset="0"/>
              </a:rPr>
              <a:t>SuperSTAR</a:t>
            </a:r>
            <a:r>
              <a:rPr lang="en-US" sz="1100" dirty="0">
                <a:ea typeface="Calibri" panose="020F0502020204030204" pitchFamily="34" charset="0"/>
                <a:cs typeface="Times New Roman" panose="02020603050405020304" pitchFamily="18" charset="0"/>
              </a:rPr>
              <a:t> Sprint will take place at WES on Sunday, May </a:t>
            </a:r>
            <a:r>
              <a:rPr lang="en-US" sz="1100" dirty="0" smtClean="0">
                <a:ea typeface="Calibri" panose="020F0502020204030204" pitchFamily="34" charset="0"/>
                <a:cs typeface="Times New Roman" panose="02020603050405020304" pitchFamily="18" charset="0"/>
              </a:rPr>
              <a:t>22</a:t>
            </a:r>
            <a:r>
              <a:rPr lang="en-US" sz="1100" baseline="30000" dirty="0">
                <a:latin typeface="Cambria" panose="02040503050406030204" pitchFamily="18" charset="0"/>
                <a:ea typeface="Calibri" panose="020F0502020204030204" pitchFamily="34" charset="0"/>
                <a:cs typeface="Times New Roman" panose="02020603050405020304" pitchFamily="18" charset="0"/>
              </a:rPr>
              <a:t>nd</a:t>
            </a:r>
            <a:r>
              <a:rPr lang="en-US" sz="1100" dirty="0" smtClean="0">
                <a:ea typeface="Calibri" panose="020F0502020204030204" pitchFamily="34" charset="0"/>
                <a:cs typeface="Times New Roman" panose="02020603050405020304" pitchFamily="18" charset="0"/>
              </a:rPr>
              <a:t> </a:t>
            </a:r>
            <a:r>
              <a:rPr lang="en-US" sz="1100" dirty="0">
                <a:ea typeface="Calibri" panose="020F0502020204030204" pitchFamily="34" charset="0"/>
                <a:cs typeface="Times New Roman" panose="02020603050405020304" pitchFamily="18" charset="0"/>
              </a:rPr>
              <a:t>at 9:00am and will be held rain or shine.</a:t>
            </a:r>
          </a:p>
          <a:p>
            <a:pPr>
              <a:lnSpc>
                <a:spcPct val="115000"/>
              </a:lnSpc>
              <a:spcAft>
                <a:spcPts val="750"/>
              </a:spcAft>
              <a:tabLst>
                <a:tab pos="1200150" algn="l"/>
                <a:tab pos="1285875" algn="l"/>
              </a:tabLst>
            </a:pPr>
            <a:r>
              <a:rPr lang="en-US" sz="1100" b="1" dirty="0">
                <a:ea typeface="Calibri" panose="020F0502020204030204" pitchFamily="34" charset="0"/>
                <a:cs typeface="Times New Roman" panose="02020603050405020304" pitchFamily="18" charset="0"/>
              </a:rPr>
              <a:t>REGISTRATION DEADLINES: </a:t>
            </a:r>
            <a:r>
              <a:rPr lang="en-US" sz="1100" dirty="0"/>
              <a:t>All registrations must be collected by Friday, April </a:t>
            </a:r>
            <a:r>
              <a:rPr lang="en-US" sz="1100" dirty="0" smtClean="0"/>
              <a:t>22</a:t>
            </a:r>
            <a:r>
              <a:rPr lang="en-US" sz="1100" baseline="30000" dirty="0">
                <a:latin typeface="Cambria" panose="02040503050406030204" pitchFamily="18" charset="0"/>
                <a:ea typeface="Calibri" panose="020F0502020204030204" pitchFamily="34" charset="0"/>
                <a:cs typeface="Times New Roman" panose="02020603050405020304" pitchFamily="18" charset="0"/>
              </a:rPr>
              <a:t>nd</a:t>
            </a:r>
            <a:r>
              <a:rPr lang="en-US" sz="1100" dirty="0" smtClean="0"/>
              <a:t> </a:t>
            </a:r>
            <a:r>
              <a:rPr lang="en-US" sz="1100" dirty="0"/>
              <a:t>to be eligible for a t-shirt.  After April </a:t>
            </a:r>
            <a:r>
              <a:rPr lang="en-US" sz="1100" dirty="0" smtClean="0"/>
              <a:t>22</a:t>
            </a:r>
            <a:r>
              <a:rPr lang="en-US" sz="1100" baseline="30000" dirty="0">
                <a:latin typeface="Cambria" panose="02040503050406030204" pitchFamily="18" charset="0"/>
                <a:ea typeface="Calibri" panose="020F0502020204030204" pitchFamily="34" charset="0"/>
                <a:cs typeface="Times New Roman" panose="02020603050405020304" pitchFamily="18" charset="0"/>
              </a:rPr>
              <a:t>nd</a:t>
            </a:r>
            <a:r>
              <a:rPr lang="en-US" sz="1100" dirty="0" smtClean="0"/>
              <a:t> </a:t>
            </a:r>
            <a:r>
              <a:rPr lang="en-US" sz="1100" dirty="0"/>
              <a:t>you will be able to register for the race up until start time, but t-shirts will not be available. </a:t>
            </a:r>
            <a:endParaRPr lang="en-US" sz="1100" dirty="0" smtClean="0"/>
          </a:p>
          <a:p>
            <a:pPr>
              <a:lnSpc>
                <a:spcPct val="115000"/>
              </a:lnSpc>
              <a:spcAft>
                <a:spcPts val="750"/>
              </a:spcAft>
              <a:tabLst>
                <a:tab pos="1200150" algn="l"/>
                <a:tab pos="1285875" algn="l"/>
              </a:tabLst>
            </a:pPr>
            <a:r>
              <a:rPr lang="en-US" sz="1100" b="1" dirty="0" smtClean="0">
                <a:ea typeface="Calibri" panose="020F0502020204030204" pitchFamily="34" charset="0"/>
                <a:cs typeface="Times New Roman" panose="02020603050405020304" pitchFamily="18" charset="0"/>
              </a:rPr>
              <a:t>COST</a:t>
            </a:r>
            <a:r>
              <a:rPr lang="en-US" sz="1100" b="1" dirty="0">
                <a:ea typeface="Calibri" panose="020F0502020204030204" pitchFamily="34" charset="0"/>
                <a:cs typeface="Times New Roman" panose="02020603050405020304" pitchFamily="18" charset="0"/>
              </a:rPr>
              <a:t>: </a:t>
            </a:r>
            <a:r>
              <a:rPr lang="en-US" sz="1100" dirty="0"/>
              <a:t>$10.00/participant. Complete form </a:t>
            </a:r>
            <a:r>
              <a:rPr lang="en-US" sz="1100" dirty="0" smtClean="0"/>
              <a:t>and </a:t>
            </a:r>
            <a:r>
              <a:rPr lang="en-US" sz="1100" dirty="0"/>
              <a:t>have your child bring in with cash or check to the PTA box in the office. </a:t>
            </a:r>
            <a:endParaRPr lang="en-US" sz="1100" dirty="0">
              <a:ea typeface="Calibri" panose="020F0502020204030204" pitchFamily="34" charset="0"/>
              <a:cs typeface="Times New Roman" panose="02020603050405020304" pitchFamily="18" charset="0"/>
            </a:endParaRPr>
          </a:p>
          <a:p>
            <a:pPr>
              <a:lnSpc>
                <a:spcPct val="115000"/>
              </a:lnSpc>
              <a:spcAft>
                <a:spcPts val="750"/>
              </a:spcAft>
              <a:tabLst>
                <a:tab pos="1243013" algn="l"/>
                <a:tab pos="1371600" algn="l"/>
              </a:tabLst>
            </a:pPr>
            <a:r>
              <a:rPr lang="en-US" sz="1100" b="1" dirty="0">
                <a:ea typeface="Calibri" panose="020F0502020204030204" pitchFamily="34" charset="0"/>
                <a:cs typeface="Times New Roman" panose="02020603050405020304" pitchFamily="18" charset="0"/>
              </a:rPr>
              <a:t>CONTACT:</a:t>
            </a:r>
            <a:r>
              <a:rPr lang="en-US" sz="1100" dirty="0">
                <a:ea typeface="Calibri" panose="020F0502020204030204" pitchFamily="34" charset="0"/>
                <a:cs typeface="Times New Roman" panose="02020603050405020304" pitchFamily="18" charset="0"/>
              </a:rPr>
              <a:t> </a:t>
            </a:r>
            <a:r>
              <a:rPr lang="en-US" sz="1100" dirty="0" smtClean="0">
                <a:solidFill>
                  <a:schemeClr val="tx1"/>
                </a:solidFill>
                <a:ea typeface="Calibri" panose="020F0502020204030204" pitchFamily="34" charset="0"/>
                <a:cs typeface="Times New Roman" panose="02020603050405020304" pitchFamily="18" charset="0"/>
              </a:rPr>
              <a:t>dschollaert@gmail.com</a:t>
            </a:r>
            <a:r>
              <a:rPr lang="en-US" sz="1100" dirty="0" smtClean="0">
                <a:ea typeface="Calibri" panose="020F0502020204030204" pitchFamily="34" charset="0"/>
                <a:cs typeface="Times New Roman" panose="02020603050405020304" pitchFamily="18" charset="0"/>
              </a:rPr>
              <a:t> </a:t>
            </a:r>
            <a:r>
              <a:rPr lang="en-US" sz="1100" dirty="0">
                <a:ea typeface="Calibri" panose="020F0502020204030204" pitchFamily="34" charset="0"/>
                <a:cs typeface="Times New Roman" panose="02020603050405020304" pitchFamily="18" charset="0"/>
              </a:rPr>
              <a:t>with any registration questions</a:t>
            </a:r>
          </a:p>
          <a:p>
            <a:pPr>
              <a:lnSpc>
                <a:spcPct val="115000"/>
              </a:lnSpc>
              <a:spcAft>
                <a:spcPts val="750"/>
              </a:spcAft>
            </a:pPr>
            <a:r>
              <a:rPr lang="en-US" sz="900" b="1" dirty="0">
                <a:latin typeface="Cambria" panose="02040503050406030204" pitchFamily="18" charset="0"/>
                <a:ea typeface="Calibri" panose="020F0502020204030204" pitchFamily="34" charset="0"/>
                <a:cs typeface="Times New Roman" panose="02020603050405020304" pitchFamily="18" charset="0"/>
              </a:rPr>
              <a:t> </a:t>
            </a:r>
            <a:endParaRPr lang="en-US" sz="825" dirty="0">
              <a:latin typeface="Cambria" panose="02040503050406030204" pitchFamily="18" charset="0"/>
              <a:ea typeface="Calibri" panose="020F0502020204030204" pitchFamily="34" charset="0"/>
              <a:cs typeface="Times New Roman" panose="02020603050405020304" pitchFamily="18" charset="0"/>
            </a:endParaRPr>
          </a:p>
          <a:p>
            <a:pPr>
              <a:lnSpc>
                <a:spcPct val="115000"/>
              </a:lnSpc>
              <a:spcAft>
                <a:spcPts val="750"/>
              </a:spcAft>
            </a:pPr>
            <a:r>
              <a:rPr lang="en-US" sz="900" b="1" dirty="0">
                <a:latin typeface="Cambria" panose="02040503050406030204" pitchFamily="18" charset="0"/>
                <a:ea typeface="Calibri" panose="020F0502020204030204" pitchFamily="34" charset="0"/>
                <a:cs typeface="Times New Roman" panose="02020603050405020304" pitchFamily="18" charset="0"/>
              </a:rPr>
              <a:t> </a:t>
            </a:r>
            <a:endParaRPr lang="en-US" sz="825" dirty="0">
              <a:latin typeface="Cambria" panose="02040503050406030204" pitchFamily="18" charset="0"/>
              <a:ea typeface="Calibri" panose="020F0502020204030204" pitchFamily="34" charset="0"/>
              <a:cs typeface="Times New Roman" panose="02020603050405020304" pitchFamily="18" charset="0"/>
            </a:endParaRPr>
          </a:p>
        </p:txBody>
      </p:sp>
      <p:cxnSp>
        <p:nvCxnSpPr>
          <p:cNvPr id="11" name="Straight Connector 10"/>
          <p:cNvCxnSpPr/>
          <p:nvPr/>
        </p:nvCxnSpPr>
        <p:spPr>
          <a:xfrm flipV="1">
            <a:off x="259783" y="3794333"/>
            <a:ext cx="6294841" cy="68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0083" y="3995789"/>
            <a:ext cx="1385049" cy="253916"/>
          </a:xfrm>
          <a:prstGeom prst="rect">
            <a:avLst/>
          </a:prstGeom>
          <a:noFill/>
        </p:spPr>
        <p:txBody>
          <a:bodyPr wrap="square" rtlCol="0">
            <a:spAutoFit/>
          </a:bodyPr>
          <a:lstStyle/>
          <a:p>
            <a:r>
              <a:rPr lang="en-US" sz="1050" b="1" dirty="0"/>
              <a:t>Participant Name</a:t>
            </a:r>
          </a:p>
        </p:txBody>
      </p:sp>
      <p:sp>
        <p:nvSpPr>
          <p:cNvPr id="13" name="TextBox 12"/>
          <p:cNvSpPr txBox="1"/>
          <p:nvPr/>
        </p:nvSpPr>
        <p:spPr>
          <a:xfrm>
            <a:off x="2127276" y="3991575"/>
            <a:ext cx="904693" cy="253916"/>
          </a:xfrm>
          <a:prstGeom prst="rect">
            <a:avLst/>
          </a:prstGeom>
          <a:noFill/>
        </p:spPr>
        <p:txBody>
          <a:bodyPr wrap="square" rtlCol="0">
            <a:spAutoFit/>
          </a:bodyPr>
          <a:lstStyle/>
          <a:p>
            <a:r>
              <a:rPr lang="en-US" sz="1050" b="1" dirty="0"/>
              <a:t>T-Shirt Size </a:t>
            </a:r>
          </a:p>
        </p:txBody>
      </p:sp>
      <p:sp>
        <p:nvSpPr>
          <p:cNvPr id="14" name="TextBox 13"/>
          <p:cNvSpPr txBox="1"/>
          <p:nvPr/>
        </p:nvSpPr>
        <p:spPr>
          <a:xfrm>
            <a:off x="3637832" y="3995787"/>
            <a:ext cx="1187282" cy="253916"/>
          </a:xfrm>
          <a:prstGeom prst="rect">
            <a:avLst/>
          </a:prstGeom>
          <a:noFill/>
        </p:spPr>
        <p:txBody>
          <a:bodyPr wrap="square" rtlCol="0">
            <a:spAutoFit/>
          </a:bodyPr>
          <a:lstStyle/>
          <a:p>
            <a:r>
              <a:rPr lang="en-US" sz="1050" b="1" dirty="0"/>
              <a:t>Grade </a:t>
            </a:r>
            <a:r>
              <a:rPr lang="en-US" sz="1050" b="1" dirty="0" smtClean="0"/>
              <a:t>&amp;Teacher</a:t>
            </a:r>
            <a:endParaRPr lang="en-US" sz="1050" b="1" dirty="0"/>
          </a:p>
        </p:txBody>
      </p:sp>
      <p:sp>
        <p:nvSpPr>
          <p:cNvPr id="15" name="TextBox 14"/>
          <p:cNvSpPr txBox="1"/>
          <p:nvPr/>
        </p:nvSpPr>
        <p:spPr>
          <a:xfrm>
            <a:off x="5193506" y="3933962"/>
            <a:ext cx="1589716" cy="415498"/>
          </a:xfrm>
          <a:prstGeom prst="rect">
            <a:avLst/>
          </a:prstGeom>
          <a:noFill/>
        </p:spPr>
        <p:txBody>
          <a:bodyPr wrap="square" rtlCol="0">
            <a:spAutoFit/>
          </a:bodyPr>
          <a:lstStyle/>
          <a:p>
            <a:r>
              <a:rPr lang="en-US" sz="1050" b="1" dirty="0"/>
              <a:t>Keep </a:t>
            </a:r>
            <a:r>
              <a:rPr lang="en-US" sz="1050" b="1" dirty="0" smtClean="0"/>
              <a:t>the </a:t>
            </a:r>
            <a:r>
              <a:rPr lang="en-US" sz="1050" b="1" dirty="0"/>
              <a:t>shirt &amp; donate my $10 instead </a:t>
            </a:r>
            <a:r>
              <a:rPr lang="en-US" sz="800" dirty="0"/>
              <a:t>(adults only)</a:t>
            </a:r>
          </a:p>
        </p:txBody>
      </p:sp>
      <p:cxnSp>
        <p:nvCxnSpPr>
          <p:cNvPr id="17" name="Straight Connector 16"/>
          <p:cNvCxnSpPr/>
          <p:nvPr/>
        </p:nvCxnSpPr>
        <p:spPr>
          <a:xfrm>
            <a:off x="279420" y="4621365"/>
            <a:ext cx="4794000" cy="93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44455" y="4122380"/>
            <a:ext cx="1572609" cy="215444"/>
          </a:xfrm>
          <a:prstGeom prst="rect">
            <a:avLst/>
          </a:prstGeom>
          <a:noFill/>
        </p:spPr>
        <p:txBody>
          <a:bodyPr wrap="square" rtlCol="0">
            <a:spAutoFit/>
          </a:bodyPr>
          <a:lstStyle/>
          <a:p>
            <a:pPr algn="ctr"/>
            <a:r>
              <a:rPr lang="en-US" sz="800" dirty="0"/>
              <a:t>YS, YM, YL, AS, AM, AL, AXL, AXXL  </a:t>
            </a:r>
          </a:p>
        </p:txBody>
      </p:sp>
      <p:sp>
        <p:nvSpPr>
          <p:cNvPr id="20" name="Rectangle 19"/>
          <p:cNvSpPr/>
          <p:nvPr/>
        </p:nvSpPr>
        <p:spPr>
          <a:xfrm>
            <a:off x="5825988" y="4871927"/>
            <a:ext cx="174231" cy="145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Cambria" panose="02040503050406030204" pitchFamily="18" charset="0"/>
            </a:endParaRPr>
          </a:p>
        </p:txBody>
      </p:sp>
      <p:cxnSp>
        <p:nvCxnSpPr>
          <p:cNvPr id="21" name="Straight Connector 20"/>
          <p:cNvCxnSpPr/>
          <p:nvPr/>
        </p:nvCxnSpPr>
        <p:spPr>
          <a:xfrm>
            <a:off x="279420" y="4986241"/>
            <a:ext cx="4794000" cy="308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825988" y="5245979"/>
            <a:ext cx="174231" cy="145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Cambria" panose="02040503050406030204" pitchFamily="18" charset="0"/>
            </a:endParaRPr>
          </a:p>
        </p:txBody>
      </p:sp>
      <p:cxnSp>
        <p:nvCxnSpPr>
          <p:cNvPr id="23" name="Straight Connector 22"/>
          <p:cNvCxnSpPr/>
          <p:nvPr/>
        </p:nvCxnSpPr>
        <p:spPr>
          <a:xfrm>
            <a:off x="279420" y="5372628"/>
            <a:ext cx="4794000" cy="18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825988" y="5676798"/>
            <a:ext cx="174231" cy="145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Cambria" panose="02040503050406030204" pitchFamily="18" charset="0"/>
            </a:endParaRPr>
          </a:p>
        </p:txBody>
      </p:sp>
      <p:cxnSp>
        <p:nvCxnSpPr>
          <p:cNvPr id="25" name="Straight Connector 24"/>
          <p:cNvCxnSpPr/>
          <p:nvPr/>
        </p:nvCxnSpPr>
        <p:spPr>
          <a:xfrm>
            <a:off x="279420" y="5814744"/>
            <a:ext cx="4794000" cy="7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25988" y="6107253"/>
            <a:ext cx="174231" cy="145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Cambria" panose="02040503050406030204" pitchFamily="18" charset="0"/>
            </a:endParaRPr>
          </a:p>
        </p:txBody>
      </p:sp>
      <p:cxnSp>
        <p:nvCxnSpPr>
          <p:cNvPr id="27" name="Straight Connector 26"/>
          <p:cNvCxnSpPr/>
          <p:nvPr/>
        </p:nvCxnSpPr>
        <p:spPr>
          <a:xfrm>
            <a:off x="264083" y="6229273"/>
            <a:ext cx="4809337" cy="231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825988" y="6548966"/>
            <a:ext cx="174231" cy="145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Cambria" panose="02040503050406030204" pitchFamily="18" charset="0"/>
            </a:endParaRPr>
          </a:p>
        </p:txBody>
      </p:sp>
      <p:sp>
        <p:nvSpPr>
          <p:cNvPr id="35" name="TextBox 34"/>
          <p:cNvSpPr txBox="1"/>
          <p:nvPr/>
        </p:nvSpPr>
        <p:spPr>
          <a:xfrm>
            <a:off x="145280" y="8436028"/>
            <a:ext cx="6631534" cy="731688"/>
          </a:xfrm>
          <a:prstGeom prst="rect">
            <a:avLst/>
          </a:prstGeom>
          <a:noFill/>
          <a:ln>
            <a:noFill/>
          </a:ln>
        </p:spPr>
        <p:txBody>
          <a:bodyPr wrap="square" rtlCol="0">
            <a:spAutoFit/>
          </a:bodyPr>
          <a:lstStyle/>
          <a:p>
            <a:r>
              <a:rPr lang="en-US" sz="1000" b="1" dirty="0"/>
              <a:t>Waiver: </a:t>
            </a:r>
            <a:r>
              <a:rPr lang="en-US" sz="1000" dirty="0"/>
              <a:t>By the nature of my participation in the WES 1 mile </a:t>
            </a:r>
            <a:r>
              <a:rPr lang="en-US" sz="1000" dirty="0" err="1"/>
              <a:t>SuperSTAR</a:t>
            </a:r>
            <a:r>
              <a:rPr lang="en-US" sz="1000" dirty="0"/>
              <a:t> Sprint I agree to not hold responsible the WES PTA, homeowners along the route, homeowners associations or BCPS for any injury I or my minor child might incur during the course of this race or events before and/or after the race. I am aware that the race include strenuous physical activity and the race course includes uneven ground. </a:t>
            </a:r>
            <a:r>
              <a:rPr lang="en-US" sz="1000" dirty="0" smtClean="0"/>
              <a:t> </a:t>
            </a:r>
            <a:endParaRPr lang="en-US" sz="1000" dirty="0"/>
          </a:p>
        </p:txBody>
      </p:sp>
      <p:sp>
        <p:nvSpPr>
          <p:cNvPr id="38" name="Text Box 1"/>
          <p:cNvSpPr txBox="1"/>
          <p:nvPr/>
        </p:nvSpPr>
        <p:spPr>
          <a:xfrm>
            <a:off x="1196414" y="6929252"/>
            <a:ext cx="4450125" cy="326697"/>
          </a:xfrm>
          <a:prstGeom prst="rect">
            <a:avLst/>
          </a:prstGeom>
          <a:noFill/>
          <a:ln w="6350">
            <a:noFill/>
          </a:ln>
          <a:effectLst/>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15000"/>
              </a:lnSpc>
              <a:spcAft>
                <a:spcPts val="750"/>
              </a:spcAft>
            </a:pPr>
            <a:r>
              <a:rPr lang="en-US" sz="1100" b="1" dirty="0">
                <a:latin typeface="Cambria" panose="02040503050406030204" pitchFamily="18" charset="0"/>
                <a:ea typeface="Calibri" panose="020F0502020204030204" pitchFamily="34" charset="0"/>
                <a:cs typeface="Times New Roman" panose="02020603050405020304" pitchFamily="18" charset="0"/>
              </a:rPr>
              <a:t>Contact email</a:t>
            </a:r>
            <a:r>
              <a:rPr lang="en-US" sz="1100" b="1" dirty="0" smtClean="0">
                <a:latin typeface="Cambria" panose="02040503050406030204" pitchFamily="18" charset="0"/>
                <a:ea typeface="Calibri" panose="020F0502020204030204" pitchFamily="34" charset="0"/>
                <a:cs typeface="Times New Roman" panose="02020603050405020304" pitchFamily="18" charset="0"/>
              </a:rPr>
              <a:t>:</a:t>
            </a:r>
            <a:endParaRPr lang="en-US" sz="1100" dirty="0">
              <a:latin typeface="Cambria" panose="020405030504060302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145278" y="7409094"/>
            <a:ext cx="6631535" cy="856132"/>
          </a:xfrm>
          <a:prstGeom prst="rect">
            <a:avLst/>
          </a:prstGeom>
          <a:ln>
            <a:solidFill>
              <a:schemeClr val="tx1"/>
            </a:solidFill>
          </a:ln>
        </p:spPr>
        <p:txBody>
          <a:bodyPr wrap="square">
            <a:spAutoFit/>
          </a:bodyPr>
          <a:lstStyle/>
          <a:p>
            <a:pPr>
              <a:lnSpc>
                <a:spcPct val="115000"/>
              </a:lnSpc>
              <a:spcAft>
                <a:spcPts val="750"/>
              </a:spcAft>
            </a:pPr>
            <a:r>
              <a:rPr lang="en-US" sz="1100" b="1" dirty="0">
                <a:latin typeface="Cambria" panose="02040503050406030204" pitchFamily="18" charset="0"/>
                <a:ea typeface="Calibri" panose="020F0502020204030204" pitchFamily="34" charset="0"/>
                <a:cs typeface="Times New Roman" panose="02020603050405020304" pitchFamily="18" charset="0"/>
              </a:rPr>
              <a:t>TOTAL:</a:t>
            </a:r>
            <a:r>
              <a:rPr lang="en-US" sz="1100" dirty="0">
                <a:latin typeface="Cambria" panose="02040503050406030204" pitchFamily="18" charset="0"/>
                <a:ea typeface="Calibri" panose="020F0502020204030204" pitchFamily="34" charset="0"/>
                <a:cs typeface="Times New Roman" panose="02020603050405020304" pitchFamily="18" charset="0"/>
              </a:rPr>
              <a:t>  </a:t>
            </a:r>
            <a:r>
              <a:rPr lang="en-US" sz="1100" b="1" dirty="0">
                <a:latin typeface="Cambria" panose="02040503050406030204" pitchFamily="18" charset="0"/>
                <a:ea typeface="Calibri" panose="020F0502020204030204" pitchFamily="34" charset="0"/>
                <a:cs typeface="Times New Roman" panose="02020603050405020304" pitchFamily="18" charset="0"/>
              </a:rPr>
              <a:t>    </a:t>
            </a:r>
            <a:r>
              <a:rPr lang="en-US" sz="1100" dirty="0">
                <a:latin typeface="Cambria" panose="02040503050406030204" pitchFamily="18" charset="0"/>
                <a:ea typeface="Calibri" panose="020F0502020204030204" pitchFamily="34" charset="0"/>
                <a:cs typeface="Times New Roman" panose="02020603050405020304" pitchFamily="18" charset="0"/>
              </a:rPr>
              <a:t>____________   ($10.00 x participants - make checks payable to WES PTA)</a:t>
            </a:r>
          </a:p>
          <a:p>
            <a:pPr>
              <a:lnSpc>
                <a:spcPct val="115000"/>
              </a:lnSpc>
              <a:spcAft>
                <a:spcPts val="750"/>
              </a:spcAft>
              <a:buSzPts val="1800"/>
              <a:tabLst>
                <a:tab pos="342900" algn="l"/>
              </a:tabLst>
            </a:pPr>
            <a:r>
              <a:rPr lang="en-US" sz="1100" dirty="0">
                <a:latin typeface="Cambria" panose="02040503050406030204" pitchFamily="18" charset="0"/>
                <a:ea typeface="Calibri" panose="020F0502020204030204" pitchFamily="34" charset="0"/>
                <a:cs typeface="Times New Roman" panose="02020603050405020304" pitchFamily="18" charset="0"/>
              </a:rPr>
              <a:t>                My family is unable to participate </a:t>
            </a:r>
            <a:r>
              <a:rPr lang="en-US" sz="1100" dirty="0" smtClean="0">
                <a:latin typeface="Cambria" panose="02040503050406030204" pitchFamily="18" charset="0"/>
                <a:ea typeface="Calibri" panose="020F0502020204030204" pitchFamily="34" charset="0"/>
                <a:cs typeface="Times New Roman" panose="02020603050405020304" pitchFamily="18" charset="0"/>
              </a:rPr>
              <a:t>on May 22</a:t>
            </a:r>
            <a:r>
              <a:rPr lang="en-US" sz="1100" baseline="30000" dirty="0" smtClean="0">
                <a:latin typeface="Cambria" panose="02040503050406030204" pitchFamily="18" charset="0"/>
                <a:ea typeface="Calibri" panose="020F0502020204030204" pitchFamily="34" charset="0"/>
                <a:cs typeface="Times New Roman" panose="02020603050405020304" pitchFamily="18" charset="0"/>
              </a:rPr>
              <a:t>nd</a:t>
            </a:r>
            <a:r>
              <a:rPr lang="en-US" sz="1100" dirty="0" smtClean="0">
                <a:latin typeface="Cambria" panose="02040503050406030204" pitchFamily="18" charset="0"/>
                <a:ea typeface="Calibri" panose="020F0502020204030204" pitchFamily="34" charset="0"/>
                <a:cs typeface="Times New Roman" panose="02020603050405020304" pitchFamily="18" charset="0"/>
              </a:rPr>
              <a:t> but </a:t>
            </a:r>
            <a:r>
              <a:rPr lang="en-US" sz="1100" dirty="0">
                <a:latin typeface="Cambria" panose="02040503050406030204" pitchFamily="18" charset="0"/>
                <a:ea typeface="Calibri" panose="020F0502020204030204" pitchFamily="34" charset="0"/>
                <a:cs typeface="Times New Roman" panose="02020603050405020304" pitchFamily="18" charset="0"/>
              </a:rPr>
              <a:t>would like to donate $___________</a:t>
            </a:r>
          </a:p>
          <a:p>
            <a:r>
              <a:rPr lang="en-US" sz="1100" dirty="0">
                <a:latin typeface="Cambria" panose="02040503050406030204" pitchFamily="18" charset="0"/>
                <a:ea typeface="Calibri" panose="020F0502020204030204" pitchFamily="34" charset="0"/>
                <a:cs typeface="Times New Roman" panose="02020603050405020304" pitchFamily="18" charset="0"/>
              </a:rPr>
              <a:t>                 I would like to help on race day! Email me </a:t>
            </a:r>
            <a:r>
              <a:rPr lang="en-US" sz="1100" dirty="0" smtClean="0">
                <a:latin typeface="Cambria" panose="02040503050406030204" pitchFamily="18" charset="0"/>
                <a:ea typeface="Calibri" panose="020F0502020204030204" pitchFamily="34" charset="0"/>
                <a:cs typeface="Times New Roman" panose="02020603050405020304" pitchFamily="18" charset="0"/>
              </a:rPr>
              <a:t>@  </a:t>
            </a:r>
            <a:endParaRPr lang="en-US" sz="1100" dirty="0">
              <a:latin typeface="Cambria" panose="02040503050406030204" pitchFamily="18" charset="0"/>
            </a:endParaRPr>
          </a:p>
        </p:txBody>
      </p:sp>
      <p:sp>
        <p:nvSpPr>
          <p:cNvPr id="34" name="Rectangle 33"/>
          <p:cNvSpPr/>
          <p:nvPr/>
        </p:nvSpPr>
        <p:spPr>
          <a:xfrm>
            <a:off x="396174" y="7754654"/>
            <a:ext cx="174231" cy="145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Rectangle 35"/>
          <p:cNvSpPr/>
          <p:nvPr/>
        </p:nvSpPr>
        <p:spPr>
          <a:xfrm>
            <a:off x="396174" y="8025138"/>
            <a:ext cx="174231" cy="145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39" name="Straight Connector 38"/>
          <p:cNvCxnSpPr/>
          <p:nvPr/>
        </p:nvCxnSpPr>
        <p:spPr>
          <a:xfrm flipV="1">
            <a:off x="279420" y="6694100"/>
            <a:ext cx="4794000" cy="27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825988" y="4500446"/>
            <a:ext cx="174231" cy="145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Cambria" panose="02040503050406030204" pitchFamily="18" charset="0"/>
            </a:endParaRPr>
          </a:p>
        </p:txBody>
      </p:sp>
      <p:cxnSp>
        <p:nvCxnSpPr>
          <p:cNvPr id="44" name="Straight Connector 43"/>
          <p:cNvCxnSpPr/>
          <p:nvPr/>
        </p:nvCxnSpPr>
        <p:spPr>
          <a:xfrm>
            <a:off x="2238214" y="7136295"/>
            <a:ext cx="3063804" cy="9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480882" y="8197568"/>
            <a:ext cx="29894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726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322</Words>
  <Application>Microsoft Office PowerPoint</Application>
  <PresentationFormat>Letter Paper (8.5x11 in)</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schollaert</dc:creator>
  <cp:lastModifiedBy>jeff schollaert</cp:lastModifiedBy>
  <cp:revision>25</cp:revision>
  <cp:lastPrinted>2016-03-18T14:02:17Z</cp:lastPrinted>
  <dcterms:created xsi:type="dcterms:W3CDTF">2016-03-08T14:35:20Z</dcterms:created>
  <dcterms:modified xsi:type="dcterms:W3CDTF">2016-03-18T14:09:50Z</dcterms:modified>
</cp:coreProperties>
</file>